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0743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094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339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7844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76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713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198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07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4245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36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111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BB48C-06C9-4221-A442-128053DA1639}" type="datetimeFigureOut">
              <a:rPr lang="ko-KR" altLang="en-US" smtClean="0"/>
              <a:t>2020-03-05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D0F10-6F85-45E1-AF8F-58D4C4C3DC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77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w.ac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4800" y="199570"/>
            <a:ext cx="11887200" cy="68580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35429" y="199570"/>
            <a:ext cx="11625941" cy="6858000"/>
          </a:xfrm>
          <a:prstGeom prst="rect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8000" b="1" dirty="0" smtClean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ko-KR" altLang="en-US" sz="8000" b="1" dirty="0" smtClean="0">
                <a:solidFill>
                  <a:srgbClr val="C00000"/>
                </a:solidFill>
                <a:latin typeface="+mn-ea"/>
              </a:rPr>
              <a:t>온라인 강의 수강 안내</a:t>
            </a:r>
            <a:endParaRPr lang="en-US" altLang="ko-KR" sz="8000" b="1" dirty="0" smtClean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en-US" altLang="ko-KR" sz="8000" b="1" dirty="0" smtClean="0">
                <a:solidFill>
                  <a:srgbClr val="C00000"/>
                </a:solidFill>
                <a:latin typeface="+mn-ea"/>
              </a:rPr>
              <a:t>(</a:t>
            </a:r>
            <a:r>
              <a:rPr lang="ko-KR" altLang="en-US" sz="8000" b="1" dirty="0" smtClean="0">
                <a:solidFill>
                  <a:srgbClr val="C00000"/>
                </a:solidFill>
                <a:latin typeface="+mn-ea"/>
              </a:rPr>
              <a:t>학생용</a:t>
            </a:r>
            <a:r>
              <a:rPr lang="en-US" altLang="ko-KR" sz="8000" b="1" dirty="0" smtClean="0">
                <a:solidFill>
                  <a:srgbClr val="C00000"/>
                </a:solidFill>
                <a:latin typeface="+mn-ea"/>
              </a:rPr>
              <a:t>)</a:t>
            </a:r>
            <a:endParaRPr lang="ko-KR" altLang="en-US" sz="8000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46400" y="1756228"/>
            <a:ext cx="6865257" cy="11756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2020</a:t>
            </a:r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학년도 </a:t>
            </a:r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학기</a:t>
            </a:r>
            <a:endParaRPr lang="en-US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/>
            <a:r>
              <a:rPr lang="ko-KR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학사일정 변경에 따른 </a:t>
            </a:r>
            <a:endParaRPr lang="en-US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189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b="78818"/>
          <a:stretch/>
        </p:blipFill>
        <p:spPr>
          <a:xfrm>
            <a:off x="318765" y="2130893"/>
            <a:ext cx="11225918" cy="2358575"/>
          </a:xfrm>
          <a:prstGeom prst="rect">
            <a:avLst/>
          </a:prstGeom>
        </p:spPr>
      </p:pic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151913" y="497923"/>
            <a:ext cx="11857011" cy="2812258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altLang="ko-KR" sz="2000" b="1" dirty="0" smtClean="0"/>
              <a:t>(PC)</a:t>
            </a:r>
            <a:r>
              <a:rPr lang="ko-KR" altLang="en-US" sz="2000" b="1" dirty="0" err="1" smtClean="0"/>
              <a:t>포털검색</a:t>
            </a:r>
            <a:r>
              <a:rPr lang="ko-KR" altLang="en-US" sz="2000" b="1" dirty="0" smtClean="0"/>
              <a:t> </a:t>
            </a:r>
            <a:r>
              <a:rPr lang="en-US" altLang="ko-KR" sz="2000" b="1" dirty="0">
                <a:solidFill>
                  <a:srgbClr val="7030A0"/>
                </a:solidFill>
              </a:rPr>
              <a:t>’</a:t>
            </a:r>
            <a:r>
              <a:rPr lang="ko-KR" altLang="en-US" sz="2000" b="1" dirty="0" smtClean="0">
                <a:solidFill>
                  <a:srgbClr val="7030A0"/>
                </a:solidFill>
              </a:rPr>
              <a:t>광주여자대학교</a:t>
            </a:r>
            <a:r>
              <a:rPr lang="en-US" altLang="ko-KR" sz="2000" b="1" dirty="0" smtClean="0">
                <a:solidFill>
                  <a:srgbClr val="7030A0"/>
                </a:solidFill>
              </a:rPr>
              <a:t>’ </a:t>
            </a:r>
            <a:r>
              <a:rPr lang="ko-KR" altLang="en-US" sz="2000" b="1" dirty="0" smtClean="0"/>
              <a:t>또는 </a:t>
            </a:r>
            <a:r>
              <a:rPr lang="en-US" altLang="ko-KR" sz="2000" b="1" dirty="0"/>
              <a:t>URL</a:t>
            </a:r>
            <a:r>
              <a:rPr lang="ko-KR" altLang="en-US" sz="2000" b="1"/>
              <a:t>에 </a:t>
            </a:r>
            <a:r>
              <a:rPr lang="en-US" altLang="ko-KR" sz="2000" b="1" smtClean="0">
                <a:hlinkClick r:id="rId3"/>
              </a:rPr>
              <a:t>www.kwu.ac.kr</a:t>
            </a:r>
            <a:r>
              <a:rPr lang="ko-KR" altLang="en-US" sz="2000" b="1" dirty="0" smtClean="0"/>
              <a:t>를 </a:t>
            </a:r>
            <a:r>
              <a:rPr lang="ko-KR" altLang="en-US" sz="2000" b="1" dirty="0"/>
              <a:t>기입하여 홈페이지 </a:t>
            </a:r>
            <a:r>
              <a:rPr lang="ko-KR" altLang="en-US" sz="2000" b="1" dirty="0" smtClean="0"/>
              <a:t>접속</a:t>
            </a:r>
            <a:endParaRPr lang="en-US" altLang="ko-KR" sz="2000" b="1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ko-KR" sz="2000" b="1" smtClean="0"/>
          </a:p>
          <a:p>
            <a:pPr marL="0" indent="0">
              <a:lnSpc>
                <a:spcPct val="100000"/>
              </a:lnSpc>
              <a:buNone/>
            </a:pPr>
            <a:endParaRPr lang="en-US" altLang="ko-KR" sz="2000" b="1" dirty="0" smtClean="0"/>
          </a:p>
          <a:p>
            <a:pPr marL="514350" indent="-514350">
              <a:lnSpc>
                <a:spcPct val="100000"/>
              </a:lnSpc>
              <a:buFont typeface="+mj-lt"/>
              <a:buAutoNum type="arabicPeriod" startAt="2"/>
            </a:pPr>
            <a:r>
              <a:rPr lang="en-US" altLang="ko-KR" sz="2000" b="1" dirty="0" smtClean="0"/>
              <a:t>(PC)</a:t>
            </a:r>
            <a:r>
              <a:rPr lang="ko-KR" altLang="en-US" sz="2000" b="1" dirty="0" smtClean="0"/>
              <a:t>광주여자대학교 </a:t>
            </a:r>
            <a:r>
              <a:rPr lang="ko-KR" altLang="en-US" sz="2000" b="1" dirty="0"/>
              <a:t>홈페이지 상단의 </a:t>
            </a:r>
            <a:r>
              <a:rPr lang="en-US" altLang="ko-KR" sz="2000" b="1" dirty="0">
                <a:solidFill>
                  <a:srgbClr val="7030A0"/>
                </a:solidFill>
              </a:rPr>
              <a:t>‘</a:t>
            </a:r>
            <a:r>
              <a:rPr lang="en-US" altLang="ko-KR" sz="2000" b="1" dirty="0" smtClean="0">
                <a:solidFill>
                  <a:srgbClr val="7030A0"/>
                </a:solidFill>
              </a:rPr>
              <a:t>e-Class’ </a:t>
            </a:r>
            <a:r>
              <a:rPr lang="ko-KR" altLang="en-US" sz="2000" b="1" dirty="0" smtClean="0"/>
              <a:t>클릭</a:t>
            </a:r>
            <a:endParaRPr lang="en-US" altLang="ko-KR" sz="2000" b="1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7764966" y="3281844"/>
            <a:ext cx="535459" cy="2883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>
            <a:off x="5099357" y="2184236"/>
            <a:ext cx="84119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5519953" y="2197349"/>
            <a:ext cx="0" cy="3112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5511128" y="2508572"/>
            <a:ext cx="2507954" cy="67469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10914400" y="300770"/>
            <a:ext cx="1071200" cy="558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>
                <a:solidFill>
                  <a:srgbClr val="FF0000"/>
                </a:solidFill>
              </a:rPr>
              <a:t>①</a:t>
            </a:r>
            <a:endParaRPr lang="ko-KR" altLang="en-US" sz="3600" b="1" dirty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543885" y="1690377"/>
            <a:ext cx="1071200" cy="558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>
                <a:solidFill>
                  <a:srgbClr val="FF0000"/>
                </a:solidFill>
              </a:rPr>
              <a:t>②</a:t>
            </a:r>
            <a:endParaRPr lang="ko-KR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65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b="64168"/>
          <a:stretch/>
        </p:blipFill>
        <p:spPr>
          <a:xfrm>
            <a:off x="256309" y="919825"/>
            <a:ext cx="8243456" cy="2466146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9045" y="694531"/>
            <a:ext cx="10810009" cy="5888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b="1" dirty="0" smtClean="0"/>
              <a:t>3. </a:t>
            </a:r>
            <a:r>
              <a:rPr lang="ko-KR" altLang="en-US" sz="2000" b="1" dirty="0" smtClean="0"/>
              <a:t>로그인</a:t>
            </a:r>
            <a:r>
              <a:rPr lang="en-US" altLang="ko-KR" sz="2000" b="1" dirty="0" smtClean="0"/>
              <a:t>(PC</a:t>
            </a:r>
            <a:r>
              <a:rPr lang="ko-KR" altLang="en-US" sz="2000" b="1" dirty="0" smtClean="0"/>
              <a:t>버전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432954" y="3576959"/>
            <a:ext cx="10602192" cy="5888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b="1" dirty="0" smtClean="0"/>
              <a:t>3. </a:t>
            </a:r>
            <a:r>
              <a:rPr lang="ko-KR" altLang="en-US" sz="2000" b="1" dirty="0" smtClean="0"/>
              <a:t>로그인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스마트폰 버전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 smtClean="0">
                <a:latin typeface="+mj-ea"/>
                <a:ea typeface="+mj-ea"/>
              </a:rPr>
              <a:t>1. e-Class </a:t>
            </a:r>
            <a:r>
              <a:rPr lang="ko-KR" altLang="en-US" sz="2400" b="1" dirty="0" smtClean="0">
                <a:latin typeface="+mj-ea"/>
                <a:ea typeface="+mj-ea"/>
              </a:rPr>
              <a:t>접속 및 활용법 안내</a:t>
            </a:r>
            <a:endParaRPr lang="ko-KR" altLang="en-US" sz="2400" b="1" dirty="0">
              <a:latin typeface="+mj-ea"/>
              <a:ea typeface="+mj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8" b="9082"/>
          <a:stretch/>
        </p:blipFill>
        <p:spPr>
          <a:xfrm>
            <a:off x="642954" y="3969327"/>
            <a:ext cx="3128946" cy="2784765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075062" y="2707441"/>
            <a:ext cx="1554338" cy="2643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757196" y="3576959"/>
            <a:ext cx="963725" cy="1363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6000" b="1" kern="0" dirty="0">
                <a:solidFill>
                  <a:srgbClr val="FF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☜</a:t>
            </a:r>
            <a:endParaRPr lang="ko-KR" altLang="en-US" sz="2400" b="1" kern="0" spc="0" dirty="0">
              <a:solidFill>
                <a:srgbClr val="FF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72244" y="2063687"/>
            <a:ext cx="963725" cy="13637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6000" b="1" kern="0" dirty="0">
                <a:solidFill>
                  <a:srgbClr val="FF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☜</a:t>
            </a:r>
            <a:endParaRPr lang="ko-KR" altLang="en-US" sz="2400" b="1" kern="0" spc="0" dirty="0">
              <a:solidFill>
                <a:srgbClr val="FF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572501" y="1275260"/>
            <a:ext cx="3503919" cy="322513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① </a:t>
            </a:r>
            <a:r>
              <a:rPr lang="en-US" altLang="ko-KR" b="1" dirty="0" smtClean="0">
                <a:solidFill>
                  <a:schemeClr val="tx1"/>
                </a:solidFill>
              </a:rPr>
              <a:t>ctl.kwu.ac.kr </a:t>
            </a:r>
            <a:r>
              <a:rPr lang="ko-KR" altLang="en-US" b="1" dirty="0" smtClean="0">
                <a:solidFill>
                  <a:schemeClr val="tx1"/>
                </a:solidFill>
              </a:rPr>
              <a:t>접속 및 로그인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solidFill>
                  <a:schemeClr val="tx1"/>
                </a:solidFill>
              </a:rPr>
              <a:t>로그인 항목 아이디 및 비밀번호 입력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*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신입생 및 편입생의 경우 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아이디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</a:rPr>
              <a:t>학번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비밀번호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</a:rPr>
              <a:t>주민등록 뒤 </a:t>
            </a:r>
            <a:r>
              <a:rPr lang="en-US" altLang="ko-KR" sz="1400" dirty="0" smtClean="0">
                <a:solidFill>
                  <a:schemeClr val="tx1"/>
                </a:solidFill>
              </a:rPr>
              <a:t>7</a:t>
            </a:r>
            <a:r>
              <a:rPr lang="ko-KR" altLang="en-US" sz="1400" dirty="0" smtClean="0">
                <a:solidFill>
                  <a:schemeClr val="tx1"/>
                </a:solidFill>
              </a:rPr>
              <a:t>자리로 설정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개인정보 보안을 위하여 비밀번호를 바꿀 것을 권장합니다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133693" y="4193066"/>
            <a:ext cx="638207" cy="3275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6" b="11720"/>
          <a:stretch/>
        </p:blipFill>
        <p:spPr>
          <a:xfrm>
            <a:off x="5082887" y="3480954"/>
            <a:ext cx="2221812" cy="3273138"/>
          </a:xfrm>
          <a:prstGeom prst="rect">
            <a:avLst/>
          </a:prstGeom>
        </p:spPr>
      </p:pic>
      <p:sp>
        <p:nvSpPr>
          <p:cNvPr id="15" name="오른쪽 화살표 14"/>
          <p:cNvSpPr/>
          <p:nvPr/>
        </p:nvSpPr>
        <p:spPr>
          <a:xfrm>
            <a:off x="4239059" y="4820948"/>
            <a:ext cx="623454" cy="810491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265592" y="4073236"/>
            <a:ext cx="1862571" cy="14755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광주여자대학교 </a:t>
            </a:r>
            <a:r>
              <a:rPr lang="en-US" altLang="ko-KR" b="1" dirty="0" smtClean="0"/>
              <a:t>CTL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86437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9045" y="694531"/>
            <a:ext cx="10810009" cy="588891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ko-KR" altLang="en-US" sz="2000" b="1" dirty="0" smtClean="0"/>
              <a:t>강의 학습하기</a:t>
            </a:r>
            <a:endParaRPr lang="ko-KR" altLang="en-US" sz="2000" b="1" dirty="0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 smtClean="0">
                <a:latin typeface="+mj-ea"/>
                <a:ea typeface="+mj-ea"/>
              </a:rPr>
              <a:t>1. e-Class </a:t>
            </a:r>
            <a:r>
              <a:rPr lang="ko-KR" altLang="en-US" sz="2400" b="1" dirty="0" smtClean="0">
                <a:latin typeface="+mj-ea"/>
                <a:ea typeface="+mj-ea"/>
              </a:rPr>
              <a:t>접속 및 활용법 안내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536130" y="1160597"/>
            <a:ext cx="3503919" cy="1736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② 강의 학습하기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solidFill>
                  <a:schemeClr val="tx1"/>
                </a:solidFill>
              </a:rPr>
              <a:t>로그인 후 </a:t>
            </a:r>
            <a:r>
              <a:rPr lang="en-US" altLang="ko-KR" sz="1400" dirty="0" smtClean="0">
                <a:solidFill>
                  <a:schemeClr val="tx1"/>
                </a:solidFill>
              </a:rPr>
              <a:t>“ </a:t>
            </a:r>
            <a:r>
              <a:rPr lang="ko-KR" altLang="en-US" sz="1400" dirty="0" smtClean="0">
                <a:solidFill>
                  <a:schemeClr val="tx1"/>
                </a:solidFill>
              </a:rPr>
              <a:t>강의실 선택</a:t>
            </a:r>
            <a:r>
              <a:rPr lang="en-US" altLang="ko-KR" sz="1400" dirty="0" smtClean="0">
                <a:solidFill>
                  <a:schemeClr val="tx1"/>
                </a:solidFill>
              </a:rPr>
              <a:t>＂</a:t>
            </a:r>
            <a:r>
              <a:rPr lang="ko-KR" altLang="en-US" sz="1400" dirty="0" smtClean="0">
                <a:solidFill>
                  <a:schemeClr val="tx1"/>
                </a:solidFill>
              </a:rPr>
              <a:t>를 클릭합니다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 </a:t>
            </a:r>
            <a:r>
              <a:rPr lang="ko-KR" altLang="en-US" sz="1400" dirty="0" smtClean="0">
                <a:solidFill>
                  <a:schemeClr val="tx1"/>
                </a:solidFill>
              </a:rPr>
              <a:t>수강 신청한 과목이 대시보드에 나타납니다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/>
          <a:srcRect l="18727" t="8731" r="19285"/>
          <a:stretch/>
        </p:blipFill>
        <p:spPr>
          <a:xfrm>
            <a:off x="329044" y="1124057"/>
            <a:ext cx="8077201" cy="5401433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845978" y="2131200"/>
            <a:ext cx="924791" cy="1350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536131" y="3465649"/>
            <a:ext cx="3503919" cy="18458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smtClean="0">
                <a:solidFill>
                  <a:srgbClr val="FF0000"/>
                </a:solidFill>
              </a:rPr>
              <a:t>③ 자세한 내용을 보고자 할 </a:t>
            </a:r>
            <a:endParaRPr lang="en-US" altLang="ko-KR" b="1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>
                <a:solidFill>
                  <a:srgbClr val="FF0000"/>
                </a:solidFill>
              </a:rPr>
              <a:t> </a:t>
            </a:r>
            <a:r>
              <a:rPr lang="en-US" altLang="ko-KR" b="1" smtClean="0">
                <a:solidFill>
                  <a:srgbClr val="FF0000"/>
                </a:solidFill>
              </a:rPr>
              <a:t>   </a:t>
            </a:r>
            <a:r>
              <a:rPr lang="ko-KR" altLang="en-US" b="1" smtClean="0">
                <a:solidFill>
                  <a:srgbClr val="FF0000"/>
                </a:solidFill>
              </a:rPr>
              <a:t>경우 학습자 매뉴얼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solidFill>
                  <a:schemeClr val="tx1"/>
                </a:solidFill>
              </a:rPr>
              <a:t>교수학습지원센터 홈페이지의 학습자매뉴얼을 클릭하여 안내 자료를 다운 받을 수 있습니다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351319" y="6016336"/>
            <a:ext cx="1354282" cy="3429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8169564" y="2463800"/>
            <a:ext cx="541481" cy="0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6705601" y="6162251"/>
            <a:ext cx="1562099" cy="25535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flipV="1">
            <a:off x="8267700" y="3722836"/>
            <a:ext cx="0" cy="246495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8267699" y="3750309"/>
            <a:ext cx="268431" cy="1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광주여자대학교 </a:t>
            </a:r>
            <a:r>
              <a:rPr lang="en-US" altLang="ko-KR" b="1" dirty="0" smtClean="0"/>
              <a:t>CTL</a:t>
            </a:r>
            <a:endParaRPr lang="ko-KR" altLang="en-US" b="1" dirty="0"/>
          </a:p>
        </p:txBody>
      </p:sp>
      <p:sp>
        <p:nvSpPr>
          <p:cNvPr id="40" name="직사각형 39"/>
          <p:cNvSpPr/>
          <p:nvPr/>
        </p:nvSpPr>
        <p:spPr>
          <a:xfrm>
            <a:off x="5351318" y="2353196"/>
            <a:ext cx="2793999" cy="3429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97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 smtClean="0">
                <a:latin typeface="+mj-ea"/>
                <a:ea typeface="+mj-ea"/>
              </a:rPr>
              <a:t>2. </a:t>
            </a:r>
            <a:r>
              <a:rPr lang="ko-KR" altLang="en-US" sz="2400" b="1" dirty="0" smtClean="0">
                <a:latin typeface="+mj-ea"/>
                <a:ea typeface="+mj-ea"/>
              </a:rPr>
              <a:t>과목 홈 주요 메뉴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광주여자대학교 </a:t>
            </a:r>
            <a:r>
              <a:rPr lang="en-US" altLang="ko-KR" b="1" dirty="0" smtClean="0"/>
              <a:t>CTL</a:t>
            </a:r>
            <a:endParaRPr lang="ko-KR" altLang="en-US" b="1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47" y="1476826"/>
            <a:ext cx="2350181" cy="5185229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218847" y="754743"/>
            <a:ext cx="11610296" cy="722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대시보드에 표시된 과목을 클릭하면 과목 홈으로 연결됩니다</a:t>
            </a:r>
            <a:endParaRPr lang="ko-KR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171756"/>
              </p:ext>
            </p:extLst>
          </p:nvPr>
        </p:nvGraphicFramePr>
        <p:xfrm>
          <a:off x="2743198" y="1476822"/>
          <a:ext cx="9260116" cy="4976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046">
                  <a:extLst>
                    <a:ext uri="{9D8B030D-6E8A-4147-A177-3AD203B41FA5}">
                      <a16:colId xmlns="" xmlns:a16="http://schemas.microsoft.com/office/drawing/2014/main" val="2575009076"/>
                    </a:ext>
                  </a:extLst>
                </a:gridCol>
                <a:gridCol w="7766070">
                  <a:extLst>
                    <a:ext uri="{9D8B030D-6E8A-4147-A177-3AD203B41FA5}">
                      <a16:colId xmlns="" xmlns:a16="http://schemas.microsoft.com/office/drawing/2014/main" val="766173967"/>
                    </a:ext>
                  </a:extLst>
                </a:gridCol>
              </a:tblGrid>
              <a:tr h="4390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메뉴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특징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28102707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학습목차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ko-KR" altLang="en-US" dirty="0" err="1" smtClean="0"/>
                        <a:t>주차별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ko-KR" altLang="en-US" dirty="0" err="1" smtClean="0"/>
                        <a:t>강의영상</a:t>
                      </a:r>
                      <a:r>
                        <a:rPr lang="ko-KR" altLang="en-US" dirty="0" smtClean="0"/>
                        <a:t> 및 게시물을 </a:t>
                      </a:r>
                      <a:r>
                        <a:rPr lang="ko-KR" altLang="en-US" dirty="0" err="1" smtClean="0"/>
                        <a:t>학습기간내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err="1" smtClean="0"/>
                        <a:t>학기간후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err="1" smtClean="0"/>
                        <a:t>학습기간</a:t>
                      </a:r>
                      <a:r>
                        <a:rPr lang="ko-KR" altLang="en-US" dirty="0" smtClean="0"/>
                        <a:t> 온라인 </a:t>
                      </a:r>
                      <a:r>
                        <a:rPr lang="ko-KR" altLang="en-US" dirty="0" err="1" smtClean="0"/>
                        <a:t>학습현황에</a:t>
                      </a:r>
                      <a:r>
                        <a:rPr lang="ko-KR" altLang="en-US" dirty="0" smtClean="0"/>
                        <a:t> 상황이 표시됩니다</a:t>
                      </a:r>
                      <a:r>
                        <a:rPr lang="en-US" altLang="ko-KR" dirty="0" smtClean="0"/>
                        <a:t>.</a:t>
                      </a:r>
                      <a:r>
                        <a:rPr lang="ko-KR" altLang="en-US" dirty="0" smtClean="0"/>
                        <a:t> </a:t>
                      </a:r>
                      <a:endParaRPr lang="en-US" altLang="ko-KR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83634026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학습정보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공지사항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질의응답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자료실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상담 게시판을 확인 할 수 있습니다</a:t>
                      </a:r>
                      <a:r>
                        <a:rPr lang="en-US" altLang="ko-KR" dirty="0" smtClean="0"/>
                        <a:t>.</a:t>
                      </a:r>
                      <a:r>
                        <a:rPr lang="ko-KR" altLang="en-US" dirty="0" smtClean="0"/>
                        <a:t> 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7541321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학습활동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출석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과제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smtClean="0"/>
                        <a:t>토론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시험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설문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err="1" smtClean="0"/>
                        <a:t>팀활동를</a:t>
                      </a:r>
                      <a:r>
                        <a:rPr lang="ko-KR" altLang="en-US" dirty="0" smtClean="0"/>
                        <a:t> 열람할 수 있습니다</a:t>
                      </a:r>
                      <a:r>
                        <a:rPr lang="en-US" altLang="ko-KR" dirty="0" smtClean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63703060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학습현황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과제현황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err="1" smtClean="0"/>
                        <a:t>토론현황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err="1" smtClean="0"/>
                        <a:t>시험현황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err="1" smtClean="0"/>
                        <a:t>팀활동</a:t>
                      </a:r>
                      <a:r>
                        <a:rPr lang="ko-KR" altLang="en-US" dirty="0" smtClean="0"/>
                        <a:t> 현황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기타 활동 현황에 관한 사항을 열람할 수 있습니다</a:t>
                      </a:r>
                      <a:r>
                        <a:rPr lang="en-US" altLang="ko-KR" dirty="0" smtClean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21971428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과목정보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강의계획서를 열람할 수 있습니다</a:t>
                      </a:r>
                      <a:r>
                        <a:rPr lang="en-US" altLang="ko-KR" dirty="0" smtClean="0"/>
                        <a:t>.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36649172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성적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괴제</a:t>
                      </a:r>
                      <a:r>
                        <a:rPr lang="ko-KR" altLang="en-US" dirty="0" smtClean="0"/>
                        <a:t> 제출 여부를 확인하거나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항목별 채점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smtClean="0"/>
                        <a:t>성적을 부여할 수 있고 </a:t>
                      </a:r>
                      <a:r>
                        <a:rPr lang="en-US" altLang="ko-KR" dirty="0" smtClean="0"/>
                        <a:t>‘</a:t>
                      </a:r>
                      <a:r>
                        <a:rPr lang="ko-KR" altLang="en-US" dirty="0" smtClean="0"/>
                        <a:t>과제 및 평가</a:t>
                      </a:r>
                      <a:r>
                        <a:rPr lang="en-US" altLang="ko-KR" dirty="0" smtClean="0"/>
                        <a:t>＇</a:t>
                      </a:r>
                      <a:r>
                        <a:rPr lang="ko-KR" altLang="en-US" dirty="0" smtClean="0"/>
                        <a:t>에서 설정한 과제 그룹 별 평가 비중 등을 확인 할 수 있습니다</a:t>
                      </a:r>
                      <a:r>
                        <a:rPr lang="en-US" altLang="ko-KR" dirty="0" smtClean="0"/>
                        <a:t>. 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65993888"/>
                  </a:ext>
                </a:extLst>
              </a:tr>
              <a:tr h="6481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포트폴리오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교수자의 교육철학 및 이력에 관련된 사항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412825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34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12192000" cy="592282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latin typeface="+mj-ea"/>
                <a:ea typeface="+mj-ea"/>
              </a:rPr>
              <a:t>3</a:t>
            </a:r>
            <a:r>
              <a:rPr lang="en-US" altLang="ko-KR" sz="2400" b="1" dirty="0" smtClean="0">
                <a:latin typeface="+mj-ea"/>
                <a:ea typeface="+mj-ea"/>
              </a:rPr>
              <a:t>. </a:t>
            </a:r>
            <a:r>
              <a:rPr lang="ko-KR" altLang="en-US" sz="2400" b="1" dirty="0" smtClean="0">
                <a:latin typeface="+mj-ea"/>
                <a:ea typeface="+mj-ea"/>
              </a:rPr>
              <a:t>강의 영상 시청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9855200" y="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광주여자대학교 </a:t>
            </a:r>
            <a:r>
              <a:rPr lang="en-US" altLang="ko-KR" b="1" dirty="0" smtClean="0"/>
              <a:t>CTL</a:t>
            </a:r>
            <a:endParaRPr lang="ko-KR" altLang="en-US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18493"/>
          <a:stretch/>
        </p:blipFill>
        <p:spPr>
          <a:xfrm>
            <a:off x="270139" y="592281"/>
            <a:ext cx="6754775" cy="605526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7366640" y="592283"/>
            <a:ext cx="4651189" cy="6265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① </a:t>
            </a:r>
            <a:r>
              <a:rPr lang="ko-KR" altLang="en-US" b="1" dirty="0" smtClean="0">
                <a:solidFill>
                  <a:schemeClr val="tx1"/>
                </a:solidFill>
              </a:rPr>
              <a:t>강의 영상 재생하기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solidFill>
                  <a:schemeClr val="tx1"/>
                </a:solidFill>
              </a:rPr>
              <a:t>강의 영상 중앙의 재생 버튼을 클릭하여 영상을 시청합니다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</a:rPr>
              <a:t>주의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학습 도중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홈버튼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홀드버튼을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누르게되면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정상적으로 출석이 인정되지 않을 수 있습니다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</a:rPr>
              <a:t>반드시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‘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학습종료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＇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버튼을 눌러 학습을 정상적으로 마치기 바랍니다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ko-KR" altLang="en-US" sz="6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② 출결 상태 확인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solidFill>
                  <a:schemeClr val="tx1"/>
                </a:solidFill>
              </a:rPr>
              <a:t>강의 종료 후 반드시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출결사항</a:t>
            </a:r>
            <a:r>
              <a:rPr lang="ko-KR" altLang="en-US" sz="1400" dirty="0" smtClean="0">
                <a:solidFill>
                  <a:schemeClr val="tx1"/>
                </a:solidFill>
              </a:rPr>
              <a:t> 확인 하시길 바랍니다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 smtClean="0">
                <a:solidFill>
                  <a:schemeClr val="tx1"/>
                </a:solidFill>
              </a:rPr>
              <a:t>O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학습 완료</a:t>
            </a:r>
            <a:r>
              <a:rPr lang="en-US" altLang="ko-KR" sz="1400" dirty="0" smtClean="0">
                <a:solidFill>
                  <a:schemeClr val="tx1"/>
                </a:solidFill>
              </a:rPr>
              <a:t>): </a:t>
            </a:r>
            <a:r>
              <a:rPr lang="ko-KR" altLang="en-US" sz="1400" dirty="0" smtClean="0">
                <a:solidFill>
                  <a:schemeClr val="tx1"/>
                </a:solidFill>
              </a:rPr>
              <a:t>각 주차의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학습기간</a:t>
            </a:r>
            <a:r>
              <a:rPr lang="ko-KR" altLang="en-US" sz="1400" dirty="0" smtClean="0">
                <a:solidFill>
                  <a:schemeClr val="tx1"/>
                </a:solidFill>
              </a:rPr>
              <a:t> 내에 강의 콘텐츠의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출석인정</a:t>
            </a:r>
            <a:r>
              <a:rPr lang="ko-KR" altLang="en-US" sz="1400" dirty="0" smtClean="0">
                <a:solidFill>
                  <a:schemeClr val="tx1"/>
                </a:solidFill>
              </a:rPr>
              <a:t> 기준시간 이상 학습한 경우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 smtClean="0">
                <a:solidFill>
                  <a:schemeClr val="tx1"/>
                </a:solidFill>
              </a:rPr>
              <a:t>Δ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반출석</a:t>
            </a:r>
            <a:r>
              <a:rPr lang="en-US" altLang="ko-KR" sz="1400" dirty="0" smtClean="0">
                <a:solidFill>
                  <a:schemeClr val="tx1"/>
                </a:solidFill>
              </a:rPr>
              <a:t>): </a:t>
            </a:r>
            <a:r>
              <a:rPr lang="ko-KR" altLang="en-US" sz="1400" dirty="0" smtClean="0">
                <a:solidFill>
                  <a:schemeClr val="tx1"/>
                </a:solidFill>
              </a:rPr>
              <a:t>각 주차의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학습기간</a:t>
            </a:r>
            <a:r>
              <a:rPr lang="ko-KR" altLang="en-US" sz="1400" dirty="0" smtClean="0">
                <a:solidFill>
                  <a:schemeClr val="tx1"/>
                </a:solidFill>
              </a:rPr>
              <a:t> 이외의 기간에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출석인정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기준시간을</a:t>
            </a:r>
            <a:r>
              <a:rPr lang="ko-KR" altLang="en-US" sz="1400" dirty="0" smtClean="0">
                <a:solidFill>
                  <a:schemeClr val="tx1"/>
                </a:solidFill>
              </a:rPr>
              <a:t> 학습한 것은 </a:t>
            </a:r>
            <a:r>
              <a:rPr lang="en-US" altLang="ko-KR" sz="1400" dirty="0" smtClean="0">
                <a:solidFill>
                  <a:schemeClr val="tx1"/>
                </a:solidFill>
              </a:rPr>
              <a:t>½</a:t>
            </a:r>
            <a:r>
              <a:rPr lang="ko-KR" altLang="en-US" sz="1400" dirty="0" smtClean="0">
                <a:solidFill>
                  <a:schemeClr val="tx1"/>
                </a:solidFill>
              </a:rPr>
              <a:t>출석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반출석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  <a:r>
              <a:rPr lang="ko-KR" altLang="en-US" sz="1400" dirty="0" smtClean="0">
                <a:solidFill>
                  <a:schemeClr val="tx1"/>
                </a:solidFill>
              </a:rPr>
              <a:t>으로 인정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400" b="1" dirty="0" smtClean="0">
                <a:solidFill>
                  <a:schemeClr val="tx1"/>
                </a:solidFill>
              </a:rPr>
              <a:t>X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학습중</a:t>
            </a:r>
            <a:r>
              <a:rPr lang="en-US" altLang="ko-KR" sz="1400" dirty="0" smtClean="0">
                <a:solidFill>
                  <a:schemeClr val="tx1"/>
                </a:solidFill>
              </a:rPr>
              <a:t>/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학습안함</a:t>
            </a:r>
            <a:r>
              <a:rPr lang="en-US" altLang="ko-KR" sz="1400" dirty="0" smtClean="0">
                <a:solidFill>
                  <a:schemeClr val="tx1"/>
                </a:solidFill>
              </a:rPr>
              <a:t>): </a:t>
            </a:r>
            <a:r>
              <a:rPr lang="ko-KR" altLang="en-US" sz="1400" dirty="0" smtClean="0">
                <a:solidFill>
                  <a:schemeClr val="tx1"/>
                </a:solidFill>
              </a:rPr>
              <a:t>학습해야 할 강의 콘텐츠의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출석인정</a:t>
            </a:r>
            <a:r>
              <a:rPr lang="ko-KR" altLang="en-US" sz="1400" dirty="0" smtClean="0">
                <a:solidFill>
                  <a:schemeClr val="tx1"/>
                </a:solidFill>
              </a:rPr>
              <a:t> 기준만큼 학습을 완료하지 못한 경우로 결석 처리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6908800" y="1611085"/>
            <a:ext cx="457840" cy="2757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7366639" y="1886857"/>
            <a:ext cx="4651190" cy="129177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/>
          <p:cNvCxnSpPr/>
          <p:nvPr/>
        </p:nvCxnSpPr>
        <p:spPr>
          <a:xfrm>
            <a:off x="2873829" y="1611085"/>
            <a:ext cx="403497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02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5143" y="234498"/>
            <a:ext cx="11771086" cy="578304"/>
          </a:xfrm>
        </p:spPr>
        <p:txBody>
          <a:bodyPr>
            <a:normAutofit/>
          </a:bodyPr>
          <a:lstStyle/>
          <a:p>
            <a:r>
              <a:rPr lang="ko-KR" altLang="en-US" sz="2400" b="1" dirty="0" smtClean="0"/>
              <a:t>온라인 강의 출결 관련 안내</a:t>
            </a:r>
            <a:endParaRPr lang="ko-KR" altLang="en-US" sz="24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46743" y="1187903"/>
            <a:ext cx="11800115" cy="54451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US" altLang="ko-KR" sz="2400" smtClean="0"/>
          </a:p>
          <a:p>
            <a:pPr>
              <a:buFont typeface="Wingdings" panose="05000000000000000000" pitchFamily="2" charset="2"/>
              <a:buChar char="§"/>
            </a:pPr>
            <a:r>
              <a:rPr lang="ko-KR" altLang="en-US" sz="2400" smtClean="0"/>
              <a:t>모든 </a:t>
            </a:r>
            <a:r>
              <a:rPr lang="ko-KR" altLang="en-US" sz="2400" dirty="0" smtClean="0"/>
              <a:t>온라인수업은 </a:t>
            </a:r>
            <a:r>
              <a:rPr lang="ko-KR" altLang="en-US" sz="2400" b="1" dirty="0" smtClean="0">
                <a:solidFill>
                  <a:srgbClr val="6600FF"/>
                </a:solidFill>
              </a:rPr>
              <a:t>강의 </a:t>
            </a:r>
            <a:r>
              <a:rPr lang="ko-KR" altLang="en-US" sz="2400" b="1" smtClean="0">
                <a:solidFill>
                  <a:srgbClr val="6600FF"/>
                </a:solidFill>
              </a:rPr>
              <a:t>영상의 모두 </a:t>
            </a:r>
            <a:r>
              <a:rPr lang="ko-KR" altLang="en-US" sz="2400" b="1" dirty="0" smtClean="0">
                <a:solidFill>
                  <a:srgbClr val="6600FF"/>
                </a:solidFill>
              </a:rPr>
              <a:t>시청하였을 경우 출석으로 </a:t>
            </a:r>
            <a:r>
              <a:rPr lang="ko-KR" altLang="en-US" sz="2400" dirty="0" smtClean="0"/>
              <a:t>인정됩니다</a:t>
            </a:r>
            <a:r>
              <a:rPr lang="en-US" altLang="ko-KR" sz="2400" dirty="0" smtClean="0"/>
              <a:t>.</a:t>
            </a:r>
          </a:p>
          <a:p>
            <a:pPr marL="0" indent="0">
              <a:buNone/>
            </a:pPr>
            <a:endParaRPr lang="en-US" altLang="ko-KR" sz="105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ko-KR" sz="2400" smtClean="0"/>
              <a:t>1~2</a:t>
            </a:r>
            <a:r>
              <a:rPr lang="ko-KR" altLang="en-US" sz="2400" smtClean="0"/>
              <a:t>주차에 진행되는 온라인 수업은 해당주차 자정까지 수강이 가능합니다</a:t>
            </a:r>
            <a:r>
              <a:rPr lang="en-US" altLang="ko-KR" sz="240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altLang="ko-KR" sz="2400"/>
          </a:p>
          <a:p>
            <a:pPr>
              <a:buFont typeface="Wingdings" panose="05000000000000000000" pitchFamily="2" charset="2"/>
              <a:buChar char="§"/>
            </a:pPr>
            <a:endParaRPr lang="en-US" altLang="ko-KR" sz="2400" dirty="0" smtClean="0"/>
          </a:p>
          <a:p>
            <a:pPr marL="0" indent="0">
              <a:buNone/>
            </a:pP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mtClean="0"/>
              <a:t>  </a:t>
            </a:r>
            <a:endParaRPr lang="en-US" altLang="ko-KR" dirty="0" smtClean="0"/>
          </a:p>
          <a:p>
            <a:pPr>
              <a:buFont typeface="Wingdings" panose="05000000000000000000" pitchFamily="2" charset="2"/>
              <a:buChar char="§"/>
            </a:pPr>
            <a:endParaRPr lang="en-US" altLang="ko-KR" sz="2400" dirty="0"/>
          </a:p>
          <a:p>
            <a:pPr>
              <a:buFont typeface="Wingdings" panose="05000000000000000000" pitchFamily="2" charset="2"/>
              <a:buChar char="§"/>
            </a:pPr>
            <a:endParaRPr lang="ko-KR" altLang="en-US" sz="2400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45143" y="798286"/>
            <a:ext cx="11742057" cy="0"/>
          </a:xfrm>
          <a:prstGeom prst="line">
            <a:avLst/>
          </a:prstGeom>
          <a:ln w="63500">
            <a:solidFill>
              <a:srgbClr val="66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9579429" y="162460"/>
            <a:ext cx="2336800" cy="592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광주여자대학교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74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416</Words>
  <Application>Microsoft Office PowerPoint</Application>
  <PresentationFormat>와이드스크린</PresentationFormat>
  <Paragraphs>74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HY중고딕</vt:lpstr>
      <vt:lpstr>맑은 고딕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온라인 강의 출결 관련 안내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포털검색 ’광주여자대학교＇또는 URL에 www.kuw.ac.kr를 기입하여 홈페이지 접속 광주여자대학교 홈페이지 상단의 ‘e-Cl</dc:title>
  <dc:creator>admin</dc:creator>
  <cp:lastModifiedBy>Windows 사용자</cp:lastModifiedBy>
  <cp:revision>38</cp:revision>
  <cp:lastPrinted>2020-03-04T09:36:42Z</cp:lastPrinted>
  <dcterms:created xsi:type="dcterms:W3CDTF">2020-03-04T01:02:13Z</dcterms:created>
  <dcterms:modified xsi:type="dcterms:W3CDTF">2020-03-05T05:34:38Z</dcterms:modified>
</cp:coreProperties>
</file>